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9" r:id="rId3"/>
    <p:sldId id="265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>
        <p:scale>
          <a:sx n="72" d="100"/>
          <a:sy n="72" d="100"/>
        </p:scale>
        <p:origin x="-54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6FBF2-B249-49D3-AE0D-B04FB4F4AC8F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5685-0F26-4A7F-B7B1-F7FA40A83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5685-0F26-4A7F-B7B1-F7FA40A832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41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31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AABE-FC86-4D2B-99F5-F0CFEE30D37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4D538E-68F2-411A-A73E-A637B197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614" y="5186153"/>
            <a:ext cx="5514974" cy="87345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Proiectele educative extrașcolare </a:t>
            </a: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b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perspective și recomandări</a:t>
            </a: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o-RO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o-RO" sz="3200" b="1" i="1" dirty="0" smtClean="0">
                <a:solidFill>
                  <a:srgbClr val="A500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o-RO" sz="3200" b="1" i="1" dirty="0" smtClean="0">
                <a:solidFill>
                  <a:srgbClr val="A500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o-RO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it-IT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martie</a:t>
            </a:r>
            <a:r>
              <a:rPr lang="it-IT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2019, </a:t>
            </a:r>
            <a:r>
              <a:rPr lang="ro-RO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B.C.U.</a:t>
            </a:r>
            <a:r>
              <a:rPr lang="it-IT" sz="2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2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Iaşi</a:t>
            </a:r>
            <a:r>
              <a:rPr lang="it-IT" sz="2200" b="1" i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it-IT" sz="2200" b="1" i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200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685" y="1308053"/>
            <a:ext cx="10713690" cy="98457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45000"/>
              </a:lnSpc>
              <a:spcBef>
                <a:spcPts val="0"/>
              </a:spcBef>
            </a:pPr>
            <a:r>
              <a:rPr lang="ro-RO" sz="45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4500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onsf</a:t>
            </a:r>
            <a:r>
              <a:rPr lang="ro-RO" sz="4500" b="1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</a:t>
            </a:r>
            <a:r>
              <a:rPr lang="en-US" sz="4500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tuirea</a:t>
            </a:r>
            <a:r>
              <a:rPr lang="en-US" sz="45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500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semestrial</a:t>
            </a:r>
            <a:r>
              <a:rPr lang="ro-RO" sz="45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 a directorilor unităților de învățământ din județul Iași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ini pentru ISJ 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0" y="-2"/>
            <a:ext cx="3392653" cy="102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18" y="3487944"/>
            <a:ext cx="590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79374" y="624110"/>
            <a:ext cx="9051236" cy="1005907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</a:rPr>
              <a:t>Școala pentru valori </a:t>
            </a:r>
            <a:r>
              <a:rPr lang="ro-RO" b="1" i="1" dirty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</a:rPr>
              <a:t>autentice </a:t>
            </a:r>
            <a:r>
              <a:rPr lang="ro-RO" b="1" i="1" dirty="0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</a:rPr>
              <a:t>- </a:t>
            </a:r>
            <a:r>
              <a:rPr lang="ro-RO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proiect 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educațional </a:t>
            </a:r>
            <a:r>
              <a:rPr lang="ro-RO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inițiat și 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coordonat de </a:t>
            </a:r>
            <a:r>
              <a:rPr lang="ro-RO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I.Ș.J. Iași (2017-2019)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o-RO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o-RO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987827" y="1775791"/>
            <a:ext cx="9516786" cy="4545496"/>
          </a:xfrm>
        </p:spPr>
        <p:txBody>
          <a:bodyPr>
            <a:normAutofit fontScale="92500" lnSpcReduction="10000"/>
          </a:bodyPr>
          <a:lstStyle/>
          <a:p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Maraton/cursă pentru câștigarea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valorilor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morale și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civice</a:t>
            </a:r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valorizea</a:t>
            </a:r>
            <a:r>
              <a:rPr lang="ro-RO" sz="2000" b="1" dirty="0" err="1" smtClean="0">
                <a:solidFill>
                  <a:schemeClr val="tx1"/>
                </a:solidFill>
                <a:latin typeface="Calibri" pitchFamily="34" charset="0"/>
              </a:rPr>
              <a:t>ză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și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educ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ă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 comportamente 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și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atitudini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prosociale responsabile 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la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 elevilor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, în </a:t>
            </a:r>
            <a:r>
              <a:rPr lang="ro-RO" sz="2000" b="1" dirty="0">
                <a:solidFill>
                  <a:schemeClr val="tx1"/>
                </a:solidFill>
                <a:latin typeface="Calibri" pitchFamily="34" charset="0"/>
              </a:rPr>
              <a:t>mod conștient, sistematic și îndelungat </a:t>
            </a:r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o-RO" sz="2000" b="1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ampanie mediatică pozitivă a școlii ieșene din interior spre exterior, prin promovarea activităților lunare pe site-ul instituției,  pagini de </a:t>
            </a:r>
            <a:r>
              <a:rPr lang="ro-RO" sz="2000" b="1" dirty="0" err="1" smtClean="0">
                <a:solidFill>
                  <a:schemeClr val="tx1"/>
                </a:solidFill>
                <a:latin typeface="Calibri" pitchFamily="34" charset="0"/>
              </a:rPr>
              <a:t>facebook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 create de școli cu titlul proiectului</a:t>
            </a:r>
          </a:p>
          <a:p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u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nități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de învățământ cu participare constantă </a:t>
            </a:r>
          </a:p>
          <a:p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tractivitate ma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re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pentru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școlil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Calibri" pitchFamily="34" charset="0"/>
              </a:rPr>
              <a:t>din mediul </a:t>
            </a:r>
            <a:r>
              <a:rPr lang="vi-VN" sz="2000" b="1" dirty="0" smtClean="0">
                <a:solidFill>
                  <a:schemeClr val="tx1"/>
                </a:solidFill>
                <a:latin typeface="Calibri" pitchFamily="34" charset="0"/>
              </a:rPr>
              <a:t>rural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, un grup de școli gimnaziale din Iași și Podu Iloaiei, grădinițe</a:t>
            </a:r>
          </a:p>
          <a:p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Tematica cercurilor metodice ale consilierilor educativi din acest an școlar selectată în acord cu proiectul</a:t>
            </a:r>
          </a:p>
          <a:p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Crearea materialelor suport pentru organizarea activităților din cadrul proiectului, prezentarea acestora la cercurile metodice, de către metodiștii </a:t>
            </a:r>
            <a:r>
              <a:rPr lang="ro-RO" sz="2000" b="1" dirty="0">
                <a:solidFill>
                  <a:schemeClr val="tx1"/>
                </a:solidFill>
                <a:latin typeface="Calibri" pitchFamily="34" charset="0"/>
              </a:rPr>
              <a:t>I.S.J. </a:t>
            </a:r>
            <a:r>
              <a:rPr lang="ro-RO" sz="2000" b="1" smtClean="0">
                <a:solidFill>
                  <a:schemeClr val="tx1"/>
                </a:solidFill>
                <a:latin typeface="Calibri" pitchFamily="34" charset="0"/>
              </a:rPr>
              <a:t>Iași, </a:t>
            </a:r>
            <a:r>
              <a:rPr lang="ro-RO" sz="2000" b="1" dirty="0" smtClean="0">
                <a:solidFill>
                  <a:schemeClr val="tx1"/>
                </a:solidFill>
                <a:latin typeface="Calibri" pitchFamily="34" charset="0"/>
              </a:rPr>
              <a:t>și postarea în spațiul RED,  pe site - ul I.S.J. Iași</a:t>
            </a:r>
          </a:p>
          <a:p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o-RO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o-RO" sz="20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ro-RO" sz="20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vi-VN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7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15" y="1618958"/>
            <a:ext cx="4419143" cy="39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32" y="0"/>
            <a:ext cx="688626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38546" y="1212233"/>
            <a:ext cx="55578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Pregătirea și o</a:t>
            </a:r>
            <a:r>
              <a:rPr lang="vi-VN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rganizarea </a:t>
            </a:r>
            <a:r>
              <a:rPr lang="vi-VN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Școlii de vară pentru valori autentice</a:t>
            </a:r>
            <a:r>
              <a:rPr lang="vi-VN" sz="2200" b="1" dirty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către instituțiile de învățământ din județ </a:t>
            </a:r>
            <a:r>
              <a:rPr lang="vi-VN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1-2</a:t>
            </a:r>
            <a:r>
              <a:rPr lang="vi-VN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săptămân</a:t>
            </a: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de ateliere estivale în </a:t>
            </a:r>
            <a:r>
              <a:rPr lang="vi-VN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lunile </a:t>
            </a:r>
            <a:r>
              <a:rPr lang="vi-VN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iunie, iulie, </a:t>
            </a:r>
            <a:r>
              <a:rPr lang="vi-VN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</a:t>
            </a: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lang="vi-VN" sz="2200" b="1" dirty="0" err="1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56770">
            <a:off x="5858810" y="4572197"/>
            <a:ext cx="58928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Avertisment! </a:t>
            </a:r>
            <a:r>
              <a:rPr lang="ro-RO" sz="2200" b="1" dirty="0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Activitățile proiectului promovează valoarea lunii, </a:t>
            </a:r>
            <a:r>
              <a:rPr lang="ro-RO" sz="2200" b="1" dirty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formează </a:t>
            </a:r>
            <a:r>
              <a:rPr lang="ro-RO" sz="2200" b="1" dirty="0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comportamente și atitudini asociate acesteia. Nu reprezintă formatul acceptat pentru înregistrarea tuturor activităților fără </a:t>
            </a:r>
            <a:r>
              <a:rPr lang="ro-RO" sz="2200" b="1" dirty="0" err="1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nicio</a:t>
            </a:r>
            <a:r>
              <a:rPr lang="ro-RO" sz="2200" b="1" dirty="0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legătură cu tema. </a:t>
            </a:r>
            <a:endParaRPr lang="en-US" sz="2200" dirty="0">
              <a:solidFill>
                <a:srgbClr val="A53010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8313" y="1749287"/>
            <a:ext cx="28023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martie</a:t>
            </a:r>
            <a:r>
              <a:rPr lang="en-US" sz="3200" b="1" dirty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b="1" dirty="0" err="1" smtClean="0">
                <a:solidFill>
                  <a:srgbClr val="A5301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creativitate</a:t>
            </a:r>
            <a:endParaRPr lang="ro-RO" sz="3200" b="1" dirty="0" smtClean="0">
              <a:solidFill>
                <a:srgbClr val="A53010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aprilie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spiritualitate</a:t>
            </a:r>
            <a:endParaRPr lang="ro-RO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protecția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mediului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10" y="677187"/>
            <a:ext cx="8911687" cy="631484"/>
          </a:xfrm>
        </p:spPr>
        <p:txBody>
          <a:bodyPr>
            <a:noAutofit/>
          </a:bodyPr>
          <a:lstStyle/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0126" y="1831381"/>
            <a:ext cx="8930185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o-RO" sz="3200" b="1" i="1" dirty="0">
                <a:solidFill>
                  <a:srgbClr val="C00000"/>
                </a:solidFill>
                <a:latin typeface="Calibri"/>
              </a:rPr>
              <a:t>Adevărata educație este aceea care îi orientează pe tineri în direcția adevăratelor valori </a:t>
            </a:r>
            <a:r>
              <a:rPr lang="fr-FR" sz="32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o-RO" sz="3900" b="1" dirty="0">
                <a:solidFill>
                  <a:srgbClr val="C00000"/>
                </a:solidFill>
                <a:latin typeface="Calibri"/>
              </a:rPr>
              <a:t>                                </a:t>
            </a:r>
            <a:endParaRPr lang="ro-RO" sz="3900" b="1" dirty="0" smtClean="0">
              <a:solidFill>
                <a:srgbClr val="C00000"/>
              </a:solidFill>
              <a:latin typeface="Calibri"/>
            </a:endParaRPr>
          </a:p>
          <a:p>
            <a:pPr lvl="0" algn="just">
              <a:spcBef>
                <a:spcPct val="20000"/>
              </a:spcBef>
            </a:pPr>
            <a:r>
              <a:rPr lang="ro-RO" sz="3900" b="1" dirty="0" smtClean="0">
                <a:solidFill>
                  <a:srgbClr val="C00000"/>
                </a:solidFill>
                <a:latin typeface="Calibri"/>
              </a:rPr>
              <a:t>                                           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(</a:t>
            </a: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Ștefan Bârsănescu)</a:t>
            </a:r>
            <a:endParaRPr lang="fr-FR" sz="2800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17" y="4135437"/>
            <a:ext cx="3194660" cy="21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534</TotalTime>
  <Words>262</Words>
  <Application>Microsoft Office PowerPoint</Application>
  <PresentationFormat>Particularizare</PresentationFormat>
  <Paragraphs>23</Paragraphs>
  <Slides>4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5" baseType="lpstr">
      <vt:lpstr>Wisp</vt:lpstr>
      <vt:lpstr>“Proiectele educative extrașcolare  –   perspective și recomandări”  1 martie  2019, B.C.U. Iaşi </vt:lpstr>
      <vt:lpstr>Școala pentru valori autentice - proiect educațional inițiat și coordonat de I.Ș.J. Iași (2017-2019) 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“Bullying și ciberbullying – față în față cu realitatea”</dc:title>
  <dc:creator>ASUS</dc:creator>
  <cp:lastModifiedBy>alla</cp:lastModifiedBy>
  <cp:revision>51</cp:revision>
  <dcterms:created xsi:type="dcterms:W3CDTF">2019-02-24T09:12:02Z</dcterms:created>
  <dcterms:modified xsi:type="dcterms:W3CDTF">2019-02-28T22:50:33Z</dcterms:modified>
</cp:coreProperties>
</file>